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notesMasterIdLst>
    <p:notesMasterId r:id="rId14"/>
  </p:notesMasterIdLst>
  <p:sldIdLst>
    <p:sldId id="256" r:id="rId2"/>
    <p:sldId id="257" r:id="rId3"/>
    <p:sldId id="276" r:id="rId4"/>
    <p:sldId id="277" r:id="rId5"/>
    <p:sldId id="261" r:id="rId6"/>
    <p:sldId id="280" r:id="rId7"/>
    <p:sldId id="281" r:id="rId8"/>
    <p:sldId id="282" r:id="rId9"/>
    <p:sldId id="274" r:id="rId10"/>
    <p:sldId id="269" r:id="rId11"/>
    <p:sldId id="272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formation Technology" initials="I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6C3F-078D-406B-B58B-18B0CEF79753}" type="datetimeFigureOut">
              <a:rPr lang="en-US" smtClean="0"/>
              <a:t>07-Apr-17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F45FD-30D1-4A94-AFD3-79EB2042B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45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F45FD-30D1-4A94-AFD3-79EB2042BD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0910-D1D2-40E6-8BEB-B3CC857D699F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78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24C4-B6B8-4B3F-BD6F-E0C943272A8C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5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5C89-BCB6-4CF4-A416-24C82D16B5EC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9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D2A-551B-4210-9A39-AFF963410432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2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0BE4-4166-4DD8-AD35-86EB0342A058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41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E7-99ED-49C5-91FA-D3D56756CCF2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9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CB35-0FD8-4D4B-83FD-740C607C39CF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3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7530-C45F-435C-9B6F-288D82C9EF67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7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D3F-B557-4CB5-9C53-AA8DB11FD6B4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4C8923-62F4-4431-8FE5-B07F47F4ECE2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0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92E0-7C4D-4498-9F50-42A4E0A7ACCD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7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AD79AD-1359-46F3-9E56-0352738DCA4C}" type="datetime1">
              <a:rPr lang="en-US" smtClean="0"/>
              <a:t>07-Apr-17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0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9676" y="65653"/>
            <a:ext cx="2179672" cy="211847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13278" y="3940175"/>
            <a:ext cx="10928350" cy="20145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Sophia G. Schwalbe</a:t>
            </a:r>
            <a:endParaRPr lang="en-US" dirty="0"/>
          </a:p>
          <a:p>
            <a:r>
              <a:rPr lang="en-US" dirty="0" smtClean="0"/>
              <a:t>Michele Zanolin, Marek Szczepanczyk, Brennan Hughey</a:t>
            </a:r>
          </a:p>
          <a:p>
            <a:r>
              <a:rPr lang="en-US" dirty="0" smtClean="0"/>
              <a:t>Embry-Riddle Aeronautical University</a:t>
            </a:r>
          </a:p>
          <a:p>
            <a:r>
              <a:rPr lang="en-US" dirty="0" smtClean="0"/>
              <a:t>NASA Space Grant AZ State Symposium</a:t>
            </a:r>
          </a:p>
          <a:p>
            <a:r>
              <a:rPr lang="en-US" dirty="0" smtClean="0"/>
              <a:t>22 April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2628" y="1320837"/>
            <a:ext cx="10058400" cy="2376352"/>
          </a:xfrm>
        </p:spPr>
        <p:txBody>
          <a:bodyPr>
            <a:noAutofit/>
          </a:bodyPr>
          <a:lstStyle/>
          <a:p>
            <a:r>
              <a:rPr lang="en-US" sz="8000" dirty="0" smtClean="0"/>
              <a:t>Distributional Tests for Supernova Searches</a:t>
            </a:r>
            <a:endParaRPr lang="en-US" sz="8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13278" y="3757513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7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Current Status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08" y="2530913"/>
            <a:ext cx="4972179" cy="37291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053" y="2530913"/>
            <a:ext cx="4972178" cy="37291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5686" y="1453695"/>
            <a:ext cx="1187631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/>
              <a:t>Comparing when each test achieves sensitivity below 10 injections; comparing number in background, background type, rho thresholds, etc</a:t>
            </a:r>
            <a:r>
              <a:rPr lang="en-US" sz="17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/>
              <a:t>Uses S6 data with O1 sensitivity with realistic distribution of sources according to rate paper</a:t>
            </a:r>
            <a:endParaRPr lang="en-US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/>
              <a:t>Implementation</a:t>
            </a:r>
            <a:r>
              <a:rPr lang="en-US" sz="1700" dirty="0" smtClean="0"/>
              <a:t> of Chi </a:t>
            </a:r>
            <a:r>
              <a:rPr lang="en-US" sz="1700" dirty="0" smtClean="0"/>
              <a:t>Squared </a:t>
            </a:r>
            <a:r>
              <a:rPr lang="en-US" sz="1700" dirty="0" smtClean="0"/>
              <a:t>test has not improved with modification</a:t>
            </a:r>
            <a:r>
              <a:rPr lang="en-US" sz="1700" dirty="0" smtClean="0"/>
              <a:t>, </a:t>
            </a:r>
            <a:r>
              <a:rPr lang="en-US" sz="1700" dirty="0" smtClean="0"/>
              <a:t>Mann-Whitney </a:t>
            </a:r>
            <a:r>
              <a:rPr lang="en-US" sz="1700" dirty="0" smtClean="0"/>
              <a:t>most sensitive to changes in background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775371" y="4973598"/>
            <a:ext cx="446315" cy="5563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817429" y="4050268"/>
            <a:ext cx="1404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Goes to p=0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Bkg</a:t>
            </a:r>
            <a:r>
              <a:rPr lang="en-US" dirty="0" smtClean="0"/>
              <a:t> and </a:t>
            </a:r>
            <a:r>
              <a:rPr lang="en-US" dirty="0" err="1" smtClean="0"/>
              <a:t>frg</a:t>
            </a:r>
            <a:r>
              <a:rPr lang="en-US" dirty="0" smtClean="0"/>
              <a:t> different)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925287" y="3009312"/>
            <a:ext cx="609599" cy="2600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9743" y="3009312"/>
            <a:ext cx="1191985" cy="659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9231" y="3009312"/>
            <a:ext cx="1230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p=1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Bkg</a:t>
            </a:r>
            <a:r>
              <a:rPr lang="en-US" dirty="0" smtClean="0"/>
              <a:t> and </a:t>
            </a:r>
            <a:r>
              <a:rPr lang="en-US" dirty="0" err="1" smtClean="0"/>
              <a:t>frg</a:t>
            </a:r>
            <a:r>
              <a:rPr lang="en-US" dirty="0" smtClean="0"/>
              <a:t> same)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Next Steps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18457" y="1589314"/>
            <a:ext cx="106353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Will need to decide whether to use Chi Squared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Comparing types of backgrounds for different on-source windows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Comparing different types of injections from different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Compare results of tests with current LIGO methods to determine benefit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Next Steps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18458" y="1589314"/>
            <a:ext cx="623751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Compare </a:t>
            </a:r>
            <a:r>
              <a:rPr lang="en-US" sz="2800" dirty="0" smtClean="0"/>
              <a:t>results of tests with current LIGO methods to determine </a:t>
            </a:r>
            <a:r>
              <a:rPr lang="en-US" sz="2800" dirty="0" smtClean="0"/>
              <a:t>benefit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Choose a population at a certain distance away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Find how many times </a:t>
            </a:r>
            <a:r>
              <a:rPr lang="en-US" sz="2800" dirty="0" smtClean="0"/>
              <a:t>the distributional tests detect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Find same fraction of detection in LIGO False Alarm Rates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Determine corresponding distance in FAR plots, compare to injected population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669" y="1914622"/>
            <a:ext cx="5400675" cy="418147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5287" y="696685"/>
            <a:ext cx="10058400" cy="75701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99457" y="1654629"/>
            <a:ext cx="85779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Use of Distributional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Examples of Distributional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Current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Future Work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2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4868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Purpose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941613" y="1834968"/>
            <a:ext cx="4365171" cy="4379665"/>
            <a:chOff x="925285" y="1907359"/>
            <a:chExt cx="10417630" cy="4379665"/>
          </a:xfrm>
        </p:grpSpPr>
        <p:sp>
          <p:nvSpPr>
            <p:cNvPr id="6" name="TextBox 5"/>
            <p:cNvSpPr txBox="1"/>
            <p:nvPr/>
          </p:nvSpPr>
          <p:spPr>
            <a:xfrm>
              <a:off x="925287" y="1907359"/>
              <a:ext cx="10417628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Triggers are excess energy from detector data related to Signal-to-Noise ratio (</a:t>
              </a:r>
              <a:r>
                <a:rPr lang="el-GR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ρ</a:t>
              </a:r>
              <a:r>
                <a:rPr lang="en-US" sz="2000" dirty="0" smtClean="0"/>
                <a:t>).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Two types of data: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2000" b="1" dirty="0"/>
                <a:t>Foreground</a:t>
              </a:r>
              <a:r>
                <a:rPr lang="en-US" sz="2000" dirty="0"/>
                <a:t>: </a:t>
              </a:r>
              <a:r>
                <a:rPr lang="en-US" sz="2000" dirty="0" smtClean="0"/>
                <a:t>triggers which are gravitational wave candidates.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2000" b="1" dirty="0"/>
                <a:t>Background</a:t>
              </a:r>
              <a:r>
                <a:rPr lang="en-US" sz="2000" dirty="0" smtClean="0"/>
                <a:t>: noise triggers.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25285" y="4040255"/>
              <a:ext cx="10276113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Current detection relies on only the </a:t>
              </a:r>
              <a:r>
                <a:rPr lang="en-US" sz="2000" b="1" dirty="0" smtClean="0"/>
                <a:t>loudest event</a:t>
              </a:r>
              <a:r>
                <a:rPr lang="en-US" sz="2000" dirty="0" smtClean="0"/>
                <a:t> of foreground.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Want to use weaker events from foreground in detection.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Compare background to foreground using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distributional tests</a:t>
              </a:r>
              <a:r>
                <a:rPr lang="en-US" sz="2000" dirty="0" smtClean="0"/>
                <a:t>.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183086" y="1834968"/>
            <a:ext cx="490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between Foreground and Background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350" y="2204300"/>
            <a:ext cx="5854927" cy="397058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213270" y="5845301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ρ</a:t>
            </a:r>
            <a:r>
              <a:rPr lang="en-US" dirty="0" smtClean="0"/>
              <a:t> value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5516" y="3780311"/>
            <a:ext cx="461665" cy="8185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9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Distributional Tests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5287" y="1745673"/>
            <a:ext cx="947749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Distributional tests </a:t>
            </a:r>
            <a:r>
              <a:rPr lang="en-US" sz="2400" dirty="0" smtClean="0"/>
              <a:t>compare background and foreground to produce a </a:t>
            </a:r>
            <a:r>
              <a:rPr lang="en-US" sz="2400" b="1" dirty="0" smtClean="0"/>
              <a:t>probability </a:t>
            </a:r>
            <a:r>
              <a:rPr lang="en-US" sz="2400" dirty="0" smtClean="0"/>
              <a:t>that the distributions are </a:t>
            </a:r>
            <a:r>
              <a:rPr lang="en-US" sz="2400" b="1" dirty="0" smtClean="0"/>
              <a:t>compatible.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There are two kinds of distributional tests: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Parametric</a:t>
            </a:r>
            <a:r>
              <a:rPr lang="en-US" sz="2400" dirty="0" smtClean="0"/>
              <a:t>: the background distribution has a known analytical shape.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Non-parametric</a:t>
            </a:r>
            <a:r>
              <a:rPr lang="en-US" sz="2400" dirty="0" smtClean="0"/>
              <a:t>: no assumptions made on background shape.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In LIGO, we would like to use non-parametric tests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With normal LIGO methods, with 3</a:t>
            </a:r>
            <a:r>
              <a:rPr lang="el-GR" sz="2400" dirty="0" smtClean="0"/>
              <a:t>σ</a:t>
            </a:r>
            <a:r>
              <a:rPr lang="en-US" sz="2400" dirty="0" smtClean="0"/>
              <a:t> confidence, only 9% of events are detected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over </a:t>
            </a:r>
            <a:r>
              <a:rPr lang="el-GR" sz="2400" dirty="0" smtClean="0"/>
              <a:t>ρ</a:t>
            </a:r>
            <a:r>
              <a:rPr lang="en-US" sz="2400" dirty="0" smtClean="0"/>
              <a:t> = 8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~40% of events are lost in noise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98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Non-Parametric Distributional Tests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12371" y="1556648"/>
            <a:ext cx="959031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Need to use single scalar measure (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800" dirty="0" smtClean="0"/>
              <a:t>, FAR).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800" dirty="0" smtClean="0"/>
              <a:t> cannot be combined between supernovae triggers with different networks.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Tests implemented so far: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Kolmogorov-Smirnov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Anderson-Darling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Mann-Whitney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Chi Squared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Non-Parametric Distributional Tests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3"/>
          <a:stretch/>
        </p:blipFill>
        <p:spPr>
          <a:xfrm>
            <a:off x="7078425" y="2906484"/>
            <a:ext cx="4895861" cy="2963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2371" y="1556648"/>
            <a:ext cx="95903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Kolmogorov-Smirnov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Kolmogorov-Smirnov Theorem: if the samples come from the same population, the cumulative distributions converge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Uses continuous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Not sensitive at extremes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Anderson-Darling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Same method as Kolmogorov-Smirnov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Different calculations for test statistic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More sensitive at extremes, less at median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Non-Parametric Distributional Tests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12371" y="1556648"/>
            <a:ext cx="95903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Mann-Whitney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Mann-Whitney Theorem: if the samples come from the same population, the cumulative ranks will be uniformly distributed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Uses continuous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Less powerful test compared to other non-parametric tests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5" b="35621"/>
          <a:stretch/>
        </p:blipFill>
        <p:spPr>
          <a:xfrm>
            <a:off x="3065686" y="4234542"/>
            <a:ext cx="5886458" cy="202474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6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Non-Parametric Distributional Tests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12372" y="1556648"/>
            <a:ext cx="502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Chi Squared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Chi Squared: if the samples come from the same population, the difference between bins of data will approach zero.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Uses binned data; background needs to be binned equally, foreground binned in same way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428" y="1720589"/>
            <a:ext cx="5649686" cy="423726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8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5287" y="696685"/>
            <a:ext cx="10058400" cy="75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Background and Foreground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5287" y="1453695"/>
            <a:ext cx="1016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925287" y="1932972"/>
            <a:ext cx="2026257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25287" y="4102354"/>
            <a:ext cx="2026257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639501" y="1926768"/>
            <a:ext cx="2175898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639501" y="4118758"/>
            <a:ext cx="2175898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lus 16"/>
          <p:cNvSpPr/>
          <p:nvPr/>
        </p:nvSpPr>
        <p:spPr>
          <a:xfrm>
            <a:off x="5900707" y="4594794"/>
            <a:ext cx="417797" cy="389229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88940" y="4105025"/>
            <a:ext cx="1966763" cy="1354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25286" y="2104100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One Month Data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925285" y="4302420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One Month Data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714321" y="2136271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Background</a:t>
            </a:r>
          </a:p>
          <a:p>
            <a:pPr algn="ctr"/>
            <a:r>
              <a:rPr lang="en-US" sz="2800" dirty="0" smtClean="0"/>
              <a:t>Triggers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724809" y="4296215"/>
            <a:ext cx="2026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Background Triggers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403812" y="4526919"/>
            <a:ext cx="2026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Injections</a:t>
            </a:r>
            <a:endParaRPr lang="en-US" sz="28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101183" y="2610091"/>
            <a:ext cx="388678" cy="64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104865" y="4789409"/>
            <a:ext cx="388678" cy="64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593373" y="2800393"/>
            <a:ext cx="1926771" cy="1577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8608247" y="2859757"/>
            <a:ext cx="1897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Distributional Tests</a:t>
            </a:r>
          </a:p>
          <a:p>
            <a:pPr algn="ctr"/>
            <a:r>
              <a:rPr lang="en-US" sz="2400" dirty="0" smtClean="0"/>
              <a:t>(95% confidence)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8515377" y="4488781"/>
            <a:ext cx="503105" cy="3123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36246" y="2574685"/>
            <a:ext cx="2393823" cy="6381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0594968" y="3084545"/>
            <a:ext cx="292308" cy="2565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0590179" y="3708803"/>
            <a:ext cx="358493" cy="153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887276" y="2733186"/>
            <a:ext cx="905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Same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0804601" y="3930155"/>
            <a:ext cx="1344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Different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10309</TotalTime>
  <Words>558</Words>
  <Application>Microsoft Office PowerPoint</Application>
  <PresentationFormat>Widescreen</PresentationFormat>
  <Paragraphs>101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Retrospect</vt:lpstr>
      <vt:lpstr>Distributional Tests for Supernova Searches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Distributional Tests for LIGO Detections</dc:title>
  <dc:creator>Sophie Schwalbe</dc:creator>
  <cp:lastModifiedBy>Sophie Schwalbe</cp:lastModifiedBy>
  <cp:revision>91</cp:revision>
  <dcterms:created xsi:type="dcterms:W3CDTF">2015-10-27T19:29:24Z</dcterms:created>
  <dcterms:modified xsi:type="dcterms:W3CDTF">2017-04-07T22:42:14Z</dcterms:modified>
</cp:coreProperties>
</file>